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Arial Bold" panose="020B0802020202020204" pitchFamily="34" charset="77"/>
      <p:regular r:id="rId18"/>
      <p:bold r:id="rId19"/>
    </p:embeddedFont>
    <p:embeddedFont>
      <p:font typeface="Arimo Bold" panose="020B0704020202020204" pitchFamily="34" charset="0"/>
      <p:regular r:id="rId20"/>
      <p:bold r:id="rId21"/>
    </p:embeddedFont>
    <p:embeddedFont>
      <p:font typeface="DejaVu Sans Bold" panose="020B0803030604020204" pitchFamily="34" charset="0"/>
      <p:regular r:id="rId22"/>
      <p:bold r:id="rId23"/>
    </p:embeddedFont>
    <p:embeddedFont>
      <p:font typeface="DejaVu Sans Light" panose="020B0603030804020204" pitchFamily="34" charset="0"/>
      <p:regular r:id="rId24"/>
    </p:embeddedFont>
    <p:embeddedFont>
      <p:font typeface="Edo" panose="02000000000000000000" pitchFamily="2"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58" autoAdjust="0"/>
  </p:normalViewPr>
  <p:slideViewPr>
    <p:cSldViewPr>
      <p:cViewPr varScale="1">
        <p:scale>
          <a:sx n="77" d="100"/>
          <a:sy n="77" d="100"/>
        </p:scale>
        <p:origin x="888"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mailto:RGORMAN@MUSKEGON.ORG" TargetMode="External"/><Relationship Id="rId3" Type="http://schemas.openxmlformats.org/officeDocument/2006/relationships/image" Target="../media/image4.svg"/><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mailto:JOSH@GRANDRAPIDS.ORG" TargetMode="External"/><Relationship Id="rId9" Type="http://schemas.openxmlformats.org/officeDocument/2006/relationships/hyperlink" Target="mailto:MALLEN@GRANDHAVENCHAMBER.OR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 y="495300"/>
            <a:ext cx="7086600" cy="8950473"/>
          </a:xfrm>
          <a:custGeom>
            <a:avLst/>
            <a:gdLst/>
            <a:ahLst/>
            <a:cxnLst/>
            <a:rect l="l" t="t" r="r" b="b"/>
            <a:pathLst>
              <a:path w="7086600" h="8950473">
                <a:moveTo>
                  <a:pt x="0" y="0"/>
                </a:moveTo>
                <a:lnTo>
                  <a:pt x="7086600" y="0"/>
                </a:lnTo>
                <a:lnTo>
                  <a:pt x="7086600" y="8950473"/>
                </a:lnTo>
                <a:lnTo>
                  <a:pt x="0" y="8950473"/>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9144000" y="295006"/>
            <a:ext cx="7772400" cy="1800494"/>
            <a:chOff x="0" y="0"/>
            <a:chExt cx="10363200" cy="2400658"/>
          </a:xfrm>
        </p:grpSpPr>
        <p:sp>
          <p:nvSpPr>
            <p:cNvPr id="4" name="Freeform 4"/>
            <p:cNvSpPr/>
            <p:nvPr/>
          </p:nvSpPr>
          <p:spPr>
            <a:xfrm>
              <a:off x="0" y="0"/>
              <a:ext cx="10363200" cy="2400681"/>
            </a:xfrm>
            <a:custGeom>
              <a:avLst/>
              <a:gdLst/>
              <a:ahLst/>
              <a:cxnLst/>
              <a:rect l="l" t="t" r="r" b="b"/>
              <a:pathLst>
                <a:path w="10363200" h="2400681">
                  <a:moveTo>
                    <a:pt x="0" y="0"/>
                  </a:moveTo>
                  <a:lnTo>
                    <a:pt x="10363200" y="0"/>
                  </a:lnTo>
                  <a:lnTo>
                    <a:pt x="10363200" y="2400681"/>
                  </a:lnTo>
                  <a:lnTo>
                    <a:pt x="0" y="2400681"/>
                  </a:lnTo>
                  <a:close/>
                </a:path>
              </a:pathLst>
            </a:custGeom>
            <a:solidFill>
              <a:srgbClr val="3CDBC0"/>
            </a:solidFill>
          </p:spPr>
          <p:txBody>
            <a:bodyPr/>
            <a:lstStyle/>
            <a:p>
              <a:endParaRPr lang="en-US"/>
            </a:p>
          </p:txBody>
        </p:sp>
        <p:sp>
          <p:nvSpPr>
            <p:cNvPr id="5" name="TextBox 5"/>
            <p:cNvSpPr txBox="1"/>
            <p:nvPr/>
          </p:nvSpPr>
          <p:spPr>
            <a:xfrm>
              <a:off x="0" y="-28575"/>
              <a:ext cx="10363200" cy="2429233"/>
            </a:xfrm>
            <a:prstGeom prst="rect">
              <a:avLst/>
            </a:prstGeom>
          </p:spPr>
          <p:txBody>
            <a:bodyPr lIns="50800" tIns="50800" rIns="50800" bIns="50800" rtlCol="0" anchor="t"/>
            <a:lstStyle/>
            <a:p>
              <a:pPr algn="ctr">
                <a:lnSpc>
                  <a:spcPts val="6480"/>
                </a:lnSpc>
              </a:pPr>
              <a:r>
                <a:rPr lang="en-US" sz="5400" b="1">
                  <a:solidFill>
                    <a:srgbClr val="FFFFFF"/>
                  </a:solidFill>
                  <a:latin typeface="Arimo Bold"/>
                  <a:ea typeface="Arimo Bold"/>
                  <a:cs typeface="Arimo Bold"/>
                  <a:sym typeface="Arimo Bold"/>
                </a:rPr>
                <a:t>ESTA – Five Key Changes</a:t>
              </a:r>
            </a:p>
          </p:txBody>
        </p:sp>
      </p:grpSp>
      <p:sp>
        <p:nvSpPr>
          <p:cNvPr id="6" name="TextBox 6"/>
          <p:cNvSpPr txBox="1"/>
          <p:nvPr/>
        </p:nvSpPr>
        <p:spPr>
          <a:xfrm>
            <a:off x="8773485" y="2131695"/>
            <a:ext cx="8956364" cy="7441781"/>
          </a:xfrm>
          <a:prstGeom prst="rect">
            <a:avLst/>
          </a:prstGeom>
        </p:spPr>
        <p:txBody>
          <a:bodyPr lIns="0" tIns="0" rIns="0" bIns="0" rtlCol="0" anchor="t">
            <a:spAutoFit/>
          </a:bodyPr>
          <a:lstStyle/>
          <a:p>
            <a:pPr marL="579030" lvl="1" indent="-289515" algn="l">
              <a:lnSpc>
                <a:spcPts val="3839"/>
              </a:lnSpc>
              <a:buFont typeface="Arial"/>
              <a:buChar char="•"/>
            </a:pPr>
            <a:r>
              <a:rPr lang="en-US" sz="3199" b="1" spc="5">
                <a:solidFill>
                  <a:srgbClr val="000000"/>
                </a:solidFill>
                <a:latin typeface="DejaVu Sans Bold"/>
                <a:ea typeface="DejaVu Sans Bold"/>
                <a:cs typeface="DejaVu Sans Bold"/>
                <a:sym typeface="DejaVu Sans Bold"/>
              </a:rPr>
              <a:t>Exempt small business </a:t>
            </a:r>
            <a:r>
              <a:rPr lang="en-US" sz="3199" spc="5">
                <a:solidFill>
                  <a:srgbClr val="000000"/>
                </a:solidFill>
                <a:latin typeface="DejaVu Sans Light"/>
                <a:ea typeface="DejaVu Sans Light"/>
                <a:cs typeface="DejaVu Sans Light"/>
                <a:sym typeface="DejaVu Sans Light"/>
              </a:rPr>
              <a:t>and certain classifications of workers.</a:t>
            </a:r>
          </a:p>
          <a:p>
            <a:pPr marL="579030" lvl="1" indent="-289515" algn="l">
              <a:lnSpc>
                <a:spcPts val="3839"/>
              </a:lnSpc>
              <a:buFont typeface="Arial"/>
              <a:buChar char="•"/>
            </a:pPr>
            <a:r>
              <a:rPr lang="en-US" sz="3199" spc="5">
                <a:solidFill>
                  <a:srgbClr val="000000"/>
                </a:solidFill>
                <a:latin typeface="DejaVu Sans Light"/>
                <a:ea typeface="DejaVu Sans Light"/>
                <a:cs typeface="DejaVu Sans Light"/>
                <a:sym typeface="DejaVu Sans Light"/>
              </a:rPr>
              <a:t>Allow employers to </a:t>
            </a:r>
            <a:r>
              <a:rPr lang="en-US" sz="3199" b="1" spc="5">
                <a:solidFill>
                  <a:srgbClr val="000000"/>
                </a:solidFill>
                <a:latin typeface="DejaVu Sans Bold"/>
                <a:ea typeface="DejaVu Sans Bold"/>
                <a:cs typeface="DejaVu Sans Bold"/>
                <a:sym typeface="DejaVu Sans Bold"/>
              </a:rPr>
              <a:t>frontload time and avoid tracking </a:t>
            </a:r>
            <a:r>
              <a:rPr lang="en-US" sz="3199" spc="5">
                <a:solidFill>
                  <a:srgbClr val="000000"/>
                </a:solidFill>
                <a:latin typeface="DejaVu Sans Light"/>
                <a:ea typeface="DejaVu Sans Light"/>
                <a:cs typeface="DejaVu Sans Light"/>
                <a:sym typeface="DejaVu Sans Light"/>
              </a:rPr>
              <a:t>and carryover requirements. </a:t>
            </a:r>
          </a:p>
          <a:p>
            <a:pPr marL="579030" lvl="1" indent="-289515" algn="l">
              <a:lnSpc>
                <a:spcPts val="3839"/>
              </a:lnSpc>
              <a:buFont typeface="Arial"/>
              <a:buChar char="•"/>
            </a:pPr>
            <a:r>
              <a:rPr lang="en-US" sz="3199" spc="5">
                <a:solidFill>
                  <a:srgbClr val="000000"/>
                </a:solidFill>
                <a:latin typeface="DejaVu Sans Light"/>
                <a:ea typeface="DejaVu Sans Light"/>
                <a:cs typeface="DejaVu Sans Light"/>
                <a:sym typeface="DejaVu Sans Light"/>
              </a:rPr>
              <a:t>Give businesses </a:t>
            </a:r>
            <a:r>
              <a:rPr lang="en-US" sz="3199" b="1" spc="5">
                <a:solidFill>
                  <a:srgbClr val="000000"/>
                </a:solidFill>
                <a:latin typeface="DejaVu Sans Bold"/>
                <a:ea typeface="DejaVu Sans Bold"/>
                <a:cs typeface="DejaVu Sans Bold"/>
                <a:sym typeface="DejaVu Sans Bold"/>
              </a:rPr>
              <a:t>more flexibility to combine</a:t>
            </a:r>
            <a:r>
              <a:rPr lang="en-US" sz="3199" spc="5">
                <a:solidFill>
                  <a:srgbClr val="000000"/>
                </a:solidFill>
                <a:latin typeface="DejaVu Sans Light"/>
                <a:ea typeface="DejaVu Sans Light"/>
                <a:cs typeface="DejaVu Sans Light"/>
                <a:sym typeface="DejaVu Sans Light"/>
              </a:rPr>
              <a:t> earned sick time with other PTO.</a:t>
            </a:r>
          </a:p>
          <a:p>
            <a:pPr marL="579030" lvl="1" indent="-289515" algn="l">
              <a:lnSpc>
                <a:spcPts val="3839"/>
              </a:lnSpc>
              <a:buFont typeface="Arial"/>
              <a:buChar char="•"/>
            </a:pPr>
            <a:r>
              <a:rPr lang="en-US" sz="3199" b="1" spc="5">
                <a:solidFill>
                  <a:srgbClr val="000000"/>
                </a:solidFill>
                <a:latin typeface="DejaVu Sans Bold"/>
                <a:ea typeface="DejaVu Sans Bold"/>
                <a:cs typeface="DejaVu Sans Bold"/>
                <a:sym typeface="DejaVu Sans Bold"/>
              </a:rPr>
              <a:t>Avoid a one-size-fits-all approach </a:t>
            </a:r>
            <a:r>
              <a:rPr lang="en-US" sz="3199" spc="5">
                <a:solidFill>
                  <a:srgbClr val="000000"/>
                </a:solidFill>
                <a:latin typeface="DejaVu Sans Light"/>
                <a:ea typeface="DejaVu Sans Light"/>
                <a:cs typeface="DejaVu Sans Light"/>
                <a:sym typeface="DejaVu Sans Light"/>
              </a:rPr>
              <a:t>to advanced notice and increments of time, recognizing that different businesses have different needs.</a:t>
            </a:r>
          </a:p>
          <a:p>
            <a:pPr marL="579030" lvl="1" indent="-289515" algn="l">
              <a:lnSpc>
                <a:spcPts val="3839"/>
              </a:lnSpc>
              <a:buFont typeface="Arial"/>
              <a:buChar char="•"/>
            </a:pPr>
            <a:r>
              <a:rPr lang="en-US" sz="3199" b="1" spc="5">
                <a:solidFill>
                  <a:srgbClr val="000000"/>
                </a:solidFill>
                <a:latin typeface="DejaVu Sans Bold"/>
                <a:ea typeface="DejaVu Sans Bold"/>
                <a:cs typeface="DejaVu Sans Bold"/>
                <a:sym typeface="DejaVu Sans Bold"/>
              </a:rPr>
              <a:t>Strike private right of action </a:t>
            </a:r>
            <a:r>
              <a:rPr lang="en-US" sz="3199" spc="5">
                <a:solidFill>
                  <a:srgbClr val="000000"/>
                </a:solidFill>
                <a:latin typeface="DejaVu Sans Light"/>
                <a:ea typeface="DejaVu Sans Light"/>
                <a:cs typeface="DejaVu Sans Light"/>
                <a:sym typeface="DejaVu Sans Light"/>
              </a:rPr>
              <a:t>and rebuttable presumption, leaving enforcement with the state.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9283" y="1055945"/>
            <a:ext cx="5778248" cy="5232639"/>
          </a:xfrm>
          <a:prstGeom prst="rect">
            <a:avLst/>
          </a:prstGeom>
        </p:spPr>
        <p:txBody>
          <a:bodyPr lIns="0" tIns="0" rIns="0" bIns="0" rtlCol="0" anchor="t">
            <a:spAutoFit/>
          </a:bodyPr>
          <a:lstStyle/>
          <a:p>
            <a:pPr algn="l">
              <a:lnSpc>
                <a:spcPts val="10692"/>
              </a:lnSpc>
            </a:pPr>
            <a:r>
              <a:rPr lang="en-US" sz="9900" b="1">
                <a:solidFill>
                  <a:srgbClr val="115E67"/>
                </a:solidFill>
                <a:latin typeface="Arimo Bold"/>
                <a:ea typeface="Arimo Bold"/>
                <a:cs typeface="Arimo Bold"/>
                <a:sym typeface="Arimo Bold"/>
              </a:rPr>
              <a:t>Coalition members</a:t>
            </a:r>
          </a:p>
        </p:txBody>
      </p:sp>
      <p:sp>
        <p:nvSpPr>
          <p:cNvPr id="3" name="Freeform 3"/>
          <p:cNvSpPr/>
          <p:nvPr/>
        </p:nvSpPr>
        <p:spPr>
          <a:xfrm>
            <a:off x="7696690" y="1235964"/>
            <a:ext cx="9230785" cy="8353862"/>
          </a:xfrm>
          <a:custGeom>
            <a:avLst/>
            <a:gdLst/>
            <a:ahLst/>
            <a:cxnLst/>
            <a:rect l="l" t="t" r="r" b="b"/>
            <a:pathLst>
              <a:path w="9230785" h="8353862">
                <a:moveTo>
                  <a:pt x="0" y="0"/>
                </a:moveTo>
                <a:lnTo>
                  <a:pt x="9230786" y="0"/>
                </a:lnTo>
                <a:lnTo>
                  <a:pt x="9230786" y="8353862"/>
                </a:lnTo>
                <a:lnTo>
                  <a:pt x="0" y="8353862"/>
                </a:lnTo>
                <a:lnTo>
                  <a:pt x="0" y="0"/>
                </a:lnTo>
                <a:close/>
              </a:path>
            </a:pathLst>
          </a:custGeom>
          <a:blipFill>
            <a:blip r:embed="rId3"/>
            <a:stretch>
              <a:fillRect t="-60" b="-60"/>
            </a:stretch>
          </a:blipFill>
        </p:spPr>
        <p:txBody>
          <a:bodyPr/>
          <a:lstStyle/>
          <a:p>
            <a:endParaRPr lang="en-US"/>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0" y="1"/>
          <a:ext cx="18288000" cy="10684006"/>
        </p:xfrm>
        <a:graphic>
          <a:graphicData uri="http://schemas.openxmlformats.org/drawingml/2006/table">
            <a:tbl>
              <a:tblPr/>
              <a:tblGrid>
                <a:gridCol w="18288000">
                  <a:extLst>
                    <a:ext uri="{9D8B030D-6E8A-4147-A177-3AD203B41FA5}">
                      <a16:colId xmlns:a16="http://schemas.microsoft.com/office/drawing/2014/main" val="20000"/>
                    </a:ext>
                  </a:extLst>
                </a:gridCol>
              </a:tblGrid>
              <a:tr h="1486545">
                <a:tc>
                  <a:txBody>
                    <a:bodyPr/>
                    <a:lstStyle/>
                    <a:p>
                      <a:pPr algn="ctr">
                        <a:lnSpc>
                          <a:spcPts val="7920"/>
                        </a:lnSpc>
                        <a:defRPr/>
                      </a:pPr>
                      <a:r>
                        <a:rPr lang="en-US" sz="6600" b="1">
                          <a:solidFill>
                            <a:srgbClr val="FFFFFF"/>
                          </a:solidFill>
                          <a:latin typeface="Arimo Bold"/>
                          <a:ea typeface="Arimo Bold"/>
                          <a:cs typeface="Arimo Bold"/>
                          <a:sym typeface="Arimo Bold"/>
                        </a:rPr>
                        <a:t>HB 4002</a:t>
                      </a:r>
                      <a:endParaRPr lang="en-US" sz="1100"/>
                    </a:p>
                    <a:p>
                      <a:pPr algn="ctr">
                        <a:lnSpc>
                          <a:spcPts val="7920"/>
                        </a:lnSpc>
                      </a:pP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156082"/>
                    </a:solidFill>
                  </a:tcPr>
                </a:tc>
                <a:extLst>
                  <a:ext uri="{0D108BD9-81ED-4DB2-BD59-A6C34878D82A}">
                    <a16:rowId xmlns:a16="http://schemas.microsoft.com/office/drawing/2014/main" val="10000"/>
                  </a:ext>
                </a:extLst>
              </a:tr>
              <a:tr h="975546">
                <a:tc>
                  <a:txBody>
                    <a:bodyPr/>
                    <a:lstStyle/>
                    <a:p>
                      <a:pPr marL="488632" lvl="1" indent="-244316" algn="l">
                        <a:lnSpc>
                          <a:spcPts val="3240"/>
                        </a:lnSpc>
                        <a:buFont typeface="Arial"/>
                        <a:buChar char="•"/>
                        <a:defRPr/>
                      </a:pPr>
                      <a:r>
                        <a:rPr lang="en-US" sz="2700">
                          <a:solidFill>
                            <a:srgbClr val="000000"/>
                          </a:solidFill>
                          <a:latin typeface="Arial"/>
                          <a:ea typeface="Arial"/>
                          <a:cs typeface="Arial"/>
                          <a:sym typeface="Arial"/>
                        </a:rPr>
                        <a:t>Exempts small businesses (employers with less than 50 employees) </a:t>
                      </a:r>
                      <a:endParaRPr lang="en-US" sz="1100"/>
                    </a:p>
                    <a:p>
                      <a:pPr marL="488632" lvl="1" indent="-244316" algn="l">
                        <a:lnSpc>
                          <a:spcPts val="3240"/>
                        </a:lnSpc>
                      </a:pP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10001"/>
                  </a:ext>
                </a:extLst>
              </a:tr>
              <a:tr h="975546">
                <a:tc>
                  <a:txBody>
                    <a:bodyPr/>
                    <a:lstStyle/>
                    <a:p>
                      <a:pPr marL="488632" lvl="1" indent="-244316" algn="l">
                        <a:lnSpc>
                          <a:spcPts val="3240"/>
                        </a:lnSpc>
                        <a:buFont typeface="Arial"/>
                        <a:buChar char="•"/>
                        <a:defRPr/>
                      </a:pPr>
                      <a:r>
                        <a:rPr lang="en-US" sz="2700">
                          <a:solidFill>
                            <a:srgbClr val="000000"/>
                          </a:solidFill>
                          <a:latin typeface="Arial"/>
                          <a:ea typeface="Arial"/>
                          <a:cs typeface="Arial"/>
                          <a:sym typeface="Arial"/>
                        </a:rPr>
                        <a:t>Clarifies the definition of employees eligible for benefits</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02"/>
                  </a:ext>
                </a:extLst>
              </a:tr>
              <a:tr h="975546">
                <a:tc>
                  <a:txBody>
                    <a:bodyPr/>
                    <a:lstStyle/>
                    <a:p>
                      <a:pPr marL="488632" lvl="1" indent="-244316" algn="l">
                        <a:lnSpc>
                          <a:spcPts val="3240"/>
                        </a:lnSpc>
                        <a:buFont typeface="Arial"/>
                        <a:buChar char="•"/>
                        <a:defRPr/>
                      </a:pPr>
                      <a:r>
                        <a:rPr lang="en-US" sz="2700">
                          <a:solidFill>
                            <a:srgbClr val="000000"/>
                          </a:solidFill>
                          <a:latin typeface="Arial"/>
                          <a:ea typeface="Arial"/>
                          <a:cs typeface="Arial"/>
                          <a:sym typeface="Arial"/>
                        </a:rPr>
                        <a:t>Retains the accrual method of 1 hour for every 30 hours worked, with usage capped at 72 hours per year, and limiting carryover to 72 hours </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10003"/>
                  </a:ext>
                </a:extLst>
              </a:tr>
              <a:tr h="975546">
                <a:tc>
                  <a:txBody>
                    <a:bodyPr/>
                    <a:lstStyle/>
                    <a:p>
                      <a:pPr marL="488632" lvl="1" indent="-244316" algn="l">
                        <a:lnSpc>
                          <a:spcPts val="3240"/>
                        </a:lnSpc>
                        <a:buFont typeface="Arial"/>
                        <a:buChar char="•"/>
                        <a:defRPr/>
                      </a:pPr>
                      <a:r>
                        <a:rPr lang="en-US" sz="2700">
                          <a:solidFill>
                            <a:srgbClr val="000000"/>
                          </a:solidFill>
                          <a:latin typeface="Arial"/>
                          <a:ea typeface="Arial"/>
                          <a:cs typeface="Arial"/>
                          <a:sym typeface="Arial"/>
                        </a:rPr>
                        <a:t>Recognizes that employers who frontload 72 hours per year are compliant and </a:t>
                      </a:r>
                      <a:r>
                        <a:rPr lang="en-US" sz="2700" b="1">
                          <a:solidFill>
                            <a:srgbClr val="000000"/>
                          </a:solidFill>
                          <a:latin typeface="Arial Bold"/>
                          <a:ea typeface="Arial Bold"/>
                          <a:cs typeface="Arial Bold"/>
                          <a:sym typeface="Arial Bold"/>
                        </a:rPr>
                        <a:t>do not</a:t>
                      </a:r>
                      <a:r>
                        <a:rPr lang="en-US" sz="2700">
                          <a:solidFill>
                            <a:srgbClr val="000000"/>
                          </a:solidFill>
                          <a:latin typeface="Arial"/>
                          <a:ea typeface="Arial"/>
                          <a:cs typeface="Arial"/>
                          <a:sym typeface="Arial"/>
                        </a:rPr>
                        <a:t> need to carryover time from one benefit year to the next</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04"/>
                  </a:ext>
                </a:extLst>
              </a:tr>
              <a:tr h="975546">
                <a:tc>
                  <a:txBody>
                    <a:bodyPr/>
                    <a:lstStyle/>
                    <a:p>
                      <a:pPr marL="488632" lvl="1" indent="-244316" algn="l">
                        <a:lnSpc>
                          <a:spcPts val="3240"/>
                        </a:lnSpc>
                        <a:buFont typeface="Arial"/>
                        <a:buChar char="•"/>
                        <a:defRPr/>
                      </a:pPr>
                      <a:r>
                        <a:rPr lang="en-US" sz="2700">
                          <a:solidFill>
                            <a:srgbClr val="000000"/>
                          </a:solidFill>
                          <a:latin typeface="Arial"/>
                          <a:ea typeface="Arial"/>
                          <a:cs typeface="Arial"/>
                          <a:sym typeface="Arial"/>
                        </a:rPr>
                        <a:t>Permits employers to provide a single PTO bank that can be used for all purposes including ESTA. Gets rid of “same terms and conditions”</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10005"/>
                  </a:ext>
                </a:extLst>
              </a:tr>
              <a:tr h="931593">
                <a:tc>
                  <a:txBody>
                    <a:bodyPr/>
                    <a:lstStyle/>
                    <a:p>
                      <a:pPr marL="488632" lvl="1" indent="-244316" algn="l">
                        <a:lnSpc>
                          <a:spcPts val="3240"/>
                        </a:lnSpc>
                        <a:buFont typeface="Arial"/>
                        <a:buChar char="•"/>
                        <a:defRPr/>
                      </a:pPr>
                      <a:r>
                        <a:rPr lang="en-US" sz="2700">
                          <a:solidFill>
                            <a:srgbClr val="000000"/>
                          </a:solidFill>
                          <a:latin typeface="Arial"/>
                          <a:ea typeface="Arial"/>
                          <a:cs typeface="Arial"/>
                          <a:sym typeface="Arial"/>
                        </a:rPr>
                        <a:t>Advanced notice and notification must align with the employer’s customary notice</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06"/>
                  </a:ext>
                </a:extLst>
              </a:tr>
              <a:tr h="975546">
                <a:tc>
                  <a:txBody>
                    <a:bodyPr/>
                    <a:lstStyle/>
                    <a:p>
                      <a:pPr marL="488632" lvl="1" indent="-244316" algn="l">
                        <a:lnSpc>
                          <a:spcPts val="3240"/>
                        </a:lnSpc>
                        <a:buFont typeface="Arial"/>
                        <a:buChar char="•"/>
                        <a:defRPr/>
                      </a:pPr>
                      <a:r>
                        <a:rPr lang="en-US" sz="2700">
                          <a:solidFill>
                            <a:srgbClr val="000000"/>
                          </a:solidFill>
                          <a:latin typeface="Arial"/>
                          <a:ea typeface="Arial"/>
                          <a:cs typeface="Arial"/>
                          <a:sym typeface="Arial"/>
                        </a:rPr>
                        <a:t>Employers may limit use of leave to 1-hour increments</a:t>
                      </a:r>
                      <a:endParaRPr lang="en-US" sz="1100"/>
                    </a:p>
                    <a:p>
                      <a:pPr marL="488632" lvl="1" indent="-244316" algn="l">
                        <a:lnSpc>
                          <a:spcPts val="3240"/>
                        </a:lnSpc>
                      </a:pP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10007"/>
                  </a:ext>
                </a:extLst>
              </a:tr>
              <a:tr h="931593">
                <a:tc>
                  <a:txBody>
                    <a:bodyPr/>
                    <a:lstStyle/>
                    <a:p>
                      <a:pPr marL="488632" lvl="1" indent="-244316" algn="l">
                        <a:lnSpc>
                          <a:spcPts val="3240"/>
                        </a:lnSpc>
                        <a:buFont typeface="Arial"/>
                        <a:buChar char="•"/>
                        <a:defRPr/>
                      </a:pPr>
                      <a:r>
                        <a:rPr lang="en-US" sz="2700">
                          <a:solidFill>
                            <a:srgbClr val="000000"/>
                          </a:solidFill>
                          <a:latin typeface="Arial"/>
                          <a:ea typeface="Arial"/>
                          <a:cs typeface="Arial"/>
                          <a:sym typeface="Arial"/>
                        </a:rPr>
                        <a:t>Rebuttable presumption and private right of action eliminated</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08"/>
                  </a:ext>
                </a:extLst>
              </a:tr>
              <a:tr h="931593">
                <a:tc>
                  <a:txBody>
                    <a:bodyPr/>
                    <a:lstStyle/>
                    <a:p>
                      <a:pPr marL="488632" lvl="1" indent="-244316" algn="l">
                        <a:lnSpc>
                          <a:spcPts val="3240"/>
                        </a:lnSpc>
                        <a:buFont typeface="Arial"/>
                        <a:buChar char="•"/>
                        <a:defRPr/>
                      </a:pPr>
                      <a:r>
                        <a:rPr lang="en-US" sz="2700">
                          <a:solidFill>
                            <a:srgbClr val="000000"/>
                          </a:solidFill>
                          <a:latin typeface="Arial"/>
                          <a:ea typeface="Arial"/>
                          <a:cs typeface="Arial"/>
                          <a:sym typeface="Arial"/>
                        </a:rPr>
                        <a:t>Allows employers to require employees to take ESTA time concurrently with FMLA, or any other applicable law</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0" y="0"/>
          <a:ext cx="18288000" cy="10248898"/>
        </p:xfrm>
        <a:graphic>
          <a:graphicData uri="http://schemas.openxmlformats.org/drawingml/2006/table">
            <a:tbl>
              <a:tblPr/>
              <a:tblGrid>
                <a:gridCol w="18288000">
                  <a:extLst>
                    <a:ext uri="{9D8B030D-6E8A-4147-A177-3AD203B41FA5}">
                      <a16:colId xmlns:a16="http://schemas.microsoft.com/office/drawing/2014/main" val="20000"/>
                    </a:ext>
                  </a:extLst>
                </a:gridCol>
              </a:tblGrid>
              <a:tr h="1974641">
                <a:tc>
                  <a:txBody>
                    <a:bodyPr/>
                    <a:lstStyle/>
                    <a:p>
                      <a:pPr algn="ctr">
                        <a:lnSpc>
                          <a:spcPts val="7200"/>
                        </a:lnSpc>
                        <a:defRPr/>
                      </a:pPr>
                      <a:r>
                        <a:rPr lang="en-US" sz="6000" b="1">
                          <a:solidFill>
                            <a:srgbClr val="FFFFFF"/>
                          </a:solidFill>
                          <a:latin typeface="Arimo Bold"/>
                          <a:ea typeface="Arimo Bold"/>
                          <a:cs typeface="Arimo Bold"/>
                          <a:sym typeface="Arimo Bold"/>
                        </a:rPr>
                        <a:t>SB 15</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156082"/>
                    </a:solidFill>
                  </a:tcPr>
                </a:tc>
                <a:extLst>
                  <a:ext uri="{0D108BD9-81ED-4DB2-BD59-A6C34878D82A}">
                    <a16:rowId xmlns:a16="http://schemas.microsoft.com/office/drawing/2014/main" val="10000"/>
                  </a:ext>
                </a:extLst>
              </a:tr>
              <a:tr h="1295859">
                <a:tc>
                  <a:txBody>
                    <a:bodyPr/>
                    <a:lstStyle/>
                    <a:p>
                      <a:pPr marL="488632" lvl="1" indent="-244316" algn="l">
                        <a:lnSpc>
                          <a:spcPts val="3240"/>
                        </a:lnSpc>
                        <a:buFont typeface="Arial"/>
                        <a:buChar char="•"/>
                        <a:defRPr/>
                      </a:pPr>
                      <a:r>
                        <a:rPr lang="en-US" sz="2700">
                          <a:solidFill>
                            <a:srgbClr val="000000"/>
                          </a:solidFill>
                          <a:latin typeface="Arial"/>
                          <a:ea typeface="Arial"/>
                          <a:cs typeface="Arial"/>
                          <a:sym typeface="Arial"/>
                        </a:rPr>
                        <a:t>Defines small business as fewer than 25 employees. (Does not exempt. Would mean they could provide 40 hours paid/ 32 unpaid.)</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10001"/>
                  </a:ext>
                </a:extLst>
              </a:tr>
              <a:tr h="1295859">
                <a:tc>
                  <a:txBody>
                    <a:bodyPr/>
                    <a:lstStyle/>
                    <a:p>
                      <a:pPr marL="488632" lvl="1" indent="-244316" algn="l">
                        <a:lnSpc>
                          <a:spcPts val="3240"/>
                        </a:lnSpc>
                        <a:buFont typeface="Arial"/>
                        <a:buChar char="•"/>
                        <a:defRPr/>
                      </a:pPr>
                      <a:r>
                        <a:rPr lang="en-US" sz="2700">
                          <a:solidFill>
                            <a:srgbClr val="000000"/>
                          </a:solidFill>
                          <a:latin typeface="Arial"/>
                          <a:ea typeface="Arial"/>
                          <a:cs typeface="Arial"/>
                          <a:sym typeface="Arial"/>
                        </a:rPr>
                        <a:t>Allows small businesses to </a:t>
                      </a:r>
                      <a:r>
                        <a:rPr lang="en-US" sz="2700" b="1">
                          <a:solidFill>
                            <a:srgbClr val="000000"/>
                          </a:solidFill>
                          <a:latin typeface="Arial Bold"/>
                          <a:ea typeface="Arial Bold"/>
                          <a:cs typeface="Arial Bold"/>
                          <a:sym typeface="Arial Bold"/>
                        </a:rPr>
                        <a:t>frontload</a:t>
                      </a:r>
                      <a:r>
                        <a:rPr lang="en-US" sz="2700">
                          <a:solidFill>
                            <a:srgbClr val="000000"/>
                          </a:solidFill>
                          <a:latin typeface="Arial"/>
                          <a:ea typeface="Arial"/>
                          <a:cs typeface="Arial"/>
                          <a:sym typeface="Arial"/>
                        </a:rPr>
                        <a:t> 40 hours of paid and 32 hours of unpaid earned sick time at the beginning of the year.</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02"/>
                  </a:ext>
                </a:extLst>
              </a:tr>
              <a:tr h="1295859">
                <a:tc>
                  <a:txBody>
                    <a:bodyPr/>
                    <a:lstStyle/>
                    <a:p>
                      <a:pPr marL="488632" lvl="1" indent="-244316" algn="l">
                        <a:lnSpc>
                          <a:spcPts val="3240"/>
                        </a:lnSpc>
                        <a:buFont typeface="Arial"/>
                        <a:buChar char="•"/>
                        <a:defRPr/>
                      </a:pPr>
                      <a:r>
                        <a:rPr lang="en-US" sz="2700">
                          <a:solidFill>
                            <a:srgbClr val="000000"/>
                          </a:solidFill>
                          <a:latin typeface="Arial"/>
                          <a:ea typeface="Arial"/>
                          <a:cs typeface="Arial"/>
                          <a:sym typeface="Arial"/>
                        </a:rPr>
                        <a:t>Retains the accrual method of 1 hour for every 30 hours worked but permits frontloading of 72 hours as an </a:t>
                      </a:r>
                      <a:r>
                        <a:rPr lang="en-US" sz="2700" b="1">
                          <a:solidFill>
                            <a:srgbClr val="000000"/>
                          </a:solidFill>
                          <a:latin typeface="Arial Bold"/>
                          <a:ea typeface="Arial Bold"/>
                          <a:cs typeface="Arial Bold"/>
                          <a:sym typeface="Arial Bold"/>
                        </a:rPr>
                        <a:t>alternative </a:t>
                      </a:r>
                      <a:r>
                        <a:rPr lang="en-US" sz="2700">
                          <a:solidFill>
                            <a:srgbClr val="000000"/>
                          </a:solidFill>
                          <a:latin typeface="Arial"/>
                          <a:ea typeface="Arial"/>
                          <a:cs typeface="Arial"/>
                          <a:sym typeface="Arial"/>
                        </a:rPr>
                        <a:t>to the accrual method, while </a:t>
                      </a:r>
                      <a:r>
                        <a:rPr lang="en-US" sz="2700" b="1">
                          <a:solidFill>
                            <a:srgbClr val="000000"/>
                          </a:solidFill>
                          <a:latin typeface="Arial Bold"/>
                          <a:ea typeface="Arial Bold"/>
                          <a:cs typeface="Arial Bold"/>
                          <a:sym typeface="Arial Bold"/>
                        </a:rPr>
                        <a:t>retaining the carryover </a:t>
                      </a:r>
                      <a:r>
                        <a:rPr lang="en-US" sz="2700">
                          <a:solidFill>
                            <a:srgbClr val="000000"/>
                          </a:solidFill>
                          <a:latin typeface="Arial"/>
                          <a:ea typeface="Arial"/>
                          <a:cs typeface="Arial"/>
                          <a:sym typeface="Arial"/>
                        </a:rPr>
                        <a:t>from year to year. </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10003"/>
                  </a:ext>
                </a:extLst>
              </a:tr>
              <a:tr h="1794962">
                <a:tc>
                  <a:txBody>
                    <a:bodyPr/>
                    <a:lstStyle/>
                    <a:p>
                      <a:pPr marL="488632" lvl="1" indent="-244316" algn="l">
                        <a:lnSpc>
                          <a:spcPts val="3240"/>
                        </a:lnSpc>
                        <a:buFont typeface="Arial"/>
                        <a:buChar char="•"/>
                        <a:defRPr/>
                      </a:pPr>
                      <a:r>
                        <a:rPr lang="en-US" sz="2700">
                          <a:solidFill>
                            <a:srgbClr val="000000"/>
                          </a:solidFill>
                          <a:latin typeface="Arial"/>
                          <a:ea typeface="Arial"/>
                          <a:cs typeface="Arial"/>
                          <a:sym typeface="Arial"/>
                        </a:rPr>
                        <a:t>Carryover from year to year may be limited to 144 hours if the employer pays the employee the value of the employee’s unused sick time before the end of the year. If the employer does not pay out the value, carryover may be capped at 288 hours.</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04"/>
                  </a:ext>
                </a:extLst>
              </a:tr>
              <a:tr h="1295859">
                <a:tc>
                  <a:txBody>
                    <a:bodyPr/>
                    <a:lstStyle/>
                    <a:p>
                      <a:pPr marL="488632" lvl="1" indent="-244316" algn="l">
                        <a:lnSpc>
                          <a:spcPts val="3240"/>
                        </a:lnSpc>
                        <a:buFont typeface="Arial"/>
                        <a:buChar char="•"/>
                        <a:defRPr/>
                      </a:pPr>
                      <a:r>
                        <a:rPr lang="en-US" sz="2700">
                          <a:solidFill>
                            <a:srgbClr val="000000"/>
                          </a:solidFill>
                          <a:latin typeface="Arial"/>
                          <a:ea typeface="Arial"/>
                          <a:cs typeface="Arial"/>
                          <a:sym typeface="Arial"/>
                        </a:rPr>
                        <a:t>Employers may limit increment of use to 1 hour. </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10005"/>
                  </a:ext>
                </a:extLst>
              </a:tr>
              <a:tr h="1295859">
                <a:tc>
                  <a:txBody>
                    <a:bodyPr/>
                    <a:lstStyle/>
                    <a:p>
                      <a:pPr marL="488632" lvl="1" indent="-244316" algn="l">
                        <a:lnSpc>
                          <a:spcPts val="3240"/>
                        </a:lnSpc>
                        <a:buFont typeface="Arial"/>
                        <a:buChar char="•"/>
                        <a:defRPr/>
                      </a:pPr>
                      <a:r>
                        <a:rPr lang="en-US" sz="2700">
                          <a:solidFill>
                            <a:srgbClr val="000000"/>
                          </a:solidFill>
                          <a:latin typeface="Arial"/>
                          <a:ea typeface="Arial"/>
                          <a:cs typeface="Arial"/>
                          <a:sym typeface="Arial"/>
                        </a:rPr>
                        <a:t>Rebuttable presumption and private right of action eliminated.</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43200" y="778212"/>
            <a:ext cx="12153900" cy="1038374"/>
          </a:xfrm>
          <a:prstGeom prst="rect">
            <a:avLst/>
          </a:prstGeom>
        </p:spPr>
        <p:txBody>
          <a:bodyPr lIns="0" tIns="0" rIns="0" bIns="0" rtlCol="0" anchor="t">
            <a:spAutoFit/>
          </a:bodyPr>
          <a:lstStyle/>
          <a:p>
            <a:pPr algn="ctr">
              <a:lnSpc>
                <a:spcPts val="7800"/>
              </a:lnSpc>
            </a:pPr>
            <a:r>
              <a:rPr lang="en-US" sz="6501">
                <a:solidFill>
                  <a:srgbClr val="115E67"/>
                </a:solidFill>
                <a:latin typeface="Edo"/>
                <a:ea typeface="Edo"/>
                <a:cs typeface="Edo"/>
                <a:sym typeface="Edo"/>
              </a:rPr>
              <a:t>CONTACT INFO:</a:t>
            </a:r>
          </a:p>
        </p:txBody>
      </p:sp>
      <p:sp>
        <p:nvSpPr>
          <p:cNvPr id="3" name="Freeform 3"/>
          <p:cNvSpPr/>
          <p:nvPr/>
        </p:nvSpPr>
        <p:spPr>
          <a:xfrm>
            <a:off x="15675533" y="557282"/>
            <a:ext cx="2038350" cy="2038350"/>
          </a:xfrm>
          <a:custGeom>
            <a:avLst/>
            <a:gdLst/>
            <a:ahLst/>
            <a:cxnLst/>
            <a:rect l="l" t="t" r="r" b="b"/>
            <a:pathLst>
              <a:path w="2038350" h="2038350">
                <a:moveTo>
                  <a:pt x="0" y="0"/>
                </a:moveTo>
                <a:lnTo>
                  <a:pt x="2038350" y="0"/>
                </a:lnTo>
                <a:lnTo>
                  <a:pt x="2038350" y="2038350"/>
                </a:lnTo>
                <a:lnTo>
                  <a:pt x="0" y="20383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6317914" y="7952025"/>
            <a:ext cx="5004472" cy="1810911"/>
          </a:xfrm>
          <a:prstGeom prst="rect">
            <a:avLst/>
          </a:prstGeom>
        </p:spPr>
        <p:txBody>
          <a:bodyPr lIns="0" tIns="0" rIns="0" bIns="0" rtlCol="0" anchor="t">
            <a:spAutoFit/>
          </a:bodyPr>
          <a:lstStyle/>
          <a:p>
            <a:pPr algn="ctr">
              <a:lnSpc>
                <a:spcPts val="2879"/>
              </a:lnSpc>
            </a:pPr>
            <a:r>
              <a:rPr lang="en-US" sz="2400" b="1">
                <a:solidFill>
                  <a:srgbClr val="000000"/>
                </a:solidFill>
                <a:latin typeface="Arimo Bold"/>
                <a:ea typeface="Arimo Bold"/>
                <a:cs typeface="Arimo Bold"/>
                <a:sym typeface="Arimo Bold"/>
              </a:rPr>
              <a:t>JOSHUA LUNGER</a:t>
            </a:r>
          </a:p>
          <a:p>
            <a:pPr algn="ctr">
              <a:lnSpc>
                <a:spcPts val="2879"/>
              </a:lnSpc>
            </a:pPr>
            <a:r>
              <a:rPr lang="en-US" sz="2400" b="1">
                <a:solidFill>
                  <a:srgbClr val="000000"/>
                </a:solidFill>
                <a:latin typeface="Arimo Bold"/>
                <a:ea typeface="Arimo Bold"/>
                <a:cs typeface="Arimo Bold"/>
                <a:sym typeface="Arimo Bold"/>
              </a:rPr>
              <a:t>VP OF GOVERNMENT AFFAIRS</a:t>
            </a:r>
          </a:p>
          <a:p>
            <a:pPr algn="ctr">
              <a:lnSpc>
                <a:spcPts val="2879"/>
              </a:lnSpc>
            </a:pPr>
            <a:r>
              <a:rPr lang="en-US" sz="2400" b="1">
                <a:solidFill>
                  <a:srgbClr val="000000"/>
                </a:solidFill>
                <a:latin typeface="Arimo Bold"/>
                <a:ea typeface="Arimo Bold"/>
                <a:cs typeface="Arimo Bold"/>
                <a:sym typeface="Arimo Bold"/>
              </a:rPr>
              <a:t>GRAND RAPIDS CHAMBER</a:t>
            </a:r>
          </a:p>
          <a:p>
            <a:pPr algn="ctr">
              <a:lnSpc>
                <a:spcPts val="2879"/>
              </a:lnSpc>
            </a:pPr>
            <a:r>
              <a:rPr lang="en-US" sz="2400" b="1" u="sng">
                <a:solidFill>
                  <a:srgbClr val="467886"/>
                </a:solidFill>
                <a:latin typeface="Arimo Bold"/>
                <a:ea typeface="Arimo Bold"/>
                <a:cs typeface="Arimo Bold"/>
                <a:sym typeface="Arimo Bold"/>
                <a:hlinkClick r:id="rId4" tooltip="mailto:JOSH@GRANDRAPIDS.ORG"/>
              </a:rPr>
              <a:t>JOSH@GRANDRAPIDS.ORG</a:t>
            </a:r>
          </a:p>
          <a:p>
            <a:pPr algn="ctr">
              <a:lnSpc>
                <a:spcPts val="2879"/>
              </a:lnSpc>
            </a:pPr>
            <a:endParaRPr lang="en-US" sz="2400" b="1" u="sng">
              <a:solidFill>
                <a:srgbClr val="467886"/>
              </a:solidFill>
              <a:latin typeface="Arimo Bold"/>
              <a:ea typeface="Arimo Bold"/>
              <a:cs typeface="Arimo Bold"/>
              <a:sym typeface="Arimo Bold"/>
              <a:hlinkClick r:id="rId4" tooltip="mailto:JOSH@GRANDRAPIDS.ORG"/>
            </a:endParaRPr>
          </a:p>
        </p:txBody>
      </p:sp>
      <p:sp>
        <p:nvSpPr>
          <p:cNvPr id="5" name="Freeform 5" descr="Headshot of Josh Lunger"/>
          <p:cNvSpPr/>
          <p:nvPr/>
        </p:nvSpPr>
        <p:spPr>
          <a:xfrm>
            <a:off x="6643929" y="2111512"/>
            <a:ext cx="4261556" cy="5387982"/>
          </a:xfrm>
          <a:custGeom>
            <a:avLst/>
            <a:gdLst/>
            <a:ahLst/>
            <a:cxnLst/>
            <a:rect l="l" t="t" r="r" b="b"/>
            <a:pathLst>
              <a:path w="4261556" h="5387982">
                <a:moveTo>
                  <a:pt x="0" y="0"/>
                </a:moveTo>
                <a:lnTo>
                  <a:pt x="4261555" y="0"/>
                </a:lnTo>
                <a:lnTo>
                  <a:pt x="4261555" y="5387983"/>
                </a:lnTo>
                <a:lnTo>
                  <a:pt x="0" y="5387983"/>
                </a:lnTo>
                <a:lnTo>
                  <a:pt x="0" y="0"/>
                </a:lnTo>
                <a:close/>
              </a:path>
            </a:pathLst>
          </a:custGeom>
          <a:blipFill>
            <a:blip r:embed="rId5"/>
            <a:stretch>
              <a:fillRect/>
            </a:stretch>
          </a:blipFill>
        </p:spPr>
        <p:txBody>
          <a:bodyPr/>
          <a:lstStyle/>
          <a:p>
            <a:endParaRPr lang="en-US"/>
          </a:p>
        </p:txBody>
      </p:sp>
      <p:sp>
        <p:nvSpPr>
          <p:cNvPr id="6" name="Freeform 6"/>
          <p:cNvSpPr/>
          <p:nvPr/>
        </p:nvSpPr>
        <p:spPr>
          <a:xfrm>
            <a:off x="668212" y="2591944"/>
            <a:ext cx="4907550" cy="4907550"/>
          </a:xfrm>
          <a:custGeom>
            <a:avLst/>
            <a:gdLst/>
            <a:ahLst/>
            <a:cxnLst/>
            <a:rect l="l" t="t" r="r" b="b"/>
            <a:pathLst>
              <a:path w="4907550" h="4907550">
                <a:moveTo>
                  <a:pt x="0" y="0"/>
                </a:moveTo>
                <a:lnTo>
                  <a:pt x="4907550" y="0"/>
                </a:lnTo>
                <a:lnTo>
                  <a:pt x="4907550" y="4907550"/>
                </a:lnTo>
                <a:lnTo>
                  <a:pt x="0" y="4907550"/>
                </a:lnTo>
                <a:lnTo>
                  <a:pt x="0" y="0"/>
                </a:lnTo>
                <a:close/>
              </a:path>
            </a:pathLst>
          </a:custGeom>
          <a:blipFill>
            <a:blip r:embed="rId6"/>
            <a:stretch>
              <a:fillRect/>
            </a:stretch>
          </a:blipFill>
        </p:spPr>
        <p:txBody>
          <a:bodyPr/>
          <a:lstStyle/>
          <a:p>
            <a:endParaRPr lang="en-US"/>
          </a:p>
        </p:txBody>
      </p:sp>
      <p:sp>
        <p:nvSpPr>
          <p:cNvPr id="7" name="Freeform 7" descr="Profile photo of Rachel Gorman, MBA"/>
          <p:cNvSpPr/>
          <p:nvPr/>
        </p:nvSpPr>
        <p:spPr>
          <a:xfrm>
            <a:off x="11973651" y="2595632"/>
            <a:ext cx="4845108" cy="4907550"/>
          </a:xfrm>
          <a:custGeom>
            <a:avLst/>
            <a:gdLst/>
            <a:ahLst/>
            <a:cxnLst/>
            <a:rect l="l" t="t" r="r" b="b"/>
            <a:pathLst>
              <a:path w="4845108" h="4907550">
                <a:moveTo>
                  <a:pt x="0" y="0"/>
                </a:moveTo>
                <a:lnTo>
                  <a:pt x="4845108" y="0"/>
                </a:lnTo>
                <a:lnTo>
                  <a:pt x="4845108" y="4907549"/>
                </a:lnTo>
                <a:lnTo>
                  <a:pt x="0" y="4907549"/>
                </a:lnTo>
                <a:lnTo>
                  <a:pt x="0" y="0"/>
                </a:lnTo>
                <a:close/>
              </a:path>
            </a:pathLst>
          </a:custGeom>
          <a:blipFill>
            <a:blip r:embed="rId7"/>
            <a:stretch>
              <a:fillRect r="-1288"/>
            </a:stretch>
          </a:blipFill>
        </p:spPr>
        <p:txBody>
          <a:bodyPr/>
          <a:lstStyle/>
          <a:p>
            <a:endParaRPr lang="en-US"/>
          </a:p>
        </p:txBody>
      </p:sp>
      <p:sp>
        <p:nvSpPr>
          <p:cNvPr id="8" name="TextBox 8"/>
          <p:cNvSpPr txBox="1"/>
          <p:nvPr/>
        </p:nvSpPr>
        <p:spPr>
          <a:xfrm>
            <a:off x="11620500" y="7952026"/>
            <a:ext cx="5004472" cy="2549574"/>
          </a:xfrm>
          <a:prstGeom prst="rect">
            <a:avLst/>
          </a:prstGeom>
        </p:spPr>
        <p:txBody>
          <a:bodyPr lIns="0" tIns="0" rIns="0" bIns="0" rtlCol="0" anchor="t">
            <a:spAutoFit/>
          </a:bodyPr>
          <a:lstStyle/>
          <a:p>
            <a:pPr algn="ctr">
              <a:lnSpc>
                <a:spcPts val="2879"/>
              </a:lnSpc>
            </a:pPr>
            <a:r>
              <a:rPr lang="en-US" sz="2400" b="1">
                <a:solidFill>
                  <a:srgbClr val="000000"/>
                </a:solidFill>
                <a:latin typeface="Arimo Bold"/>
                <a:ea typeface="Arimo Bold"/>
                <a:cs typeface="Arimo Bold"/>
                <a:sym typeface="Arimo Bold"/>
              </a:rPr>
              <a:t>RACHEL GORMAN</a:t>
            </a:r>
          </a:p>
          <a:p>
            <a:pPr algn="ctr">
              <a:lnSpc>
                <a:spcPts val="2879"/>
              </a:lnSpc>
            </a:pPr>
            <a:r>
              <a:rPr lang="en-US" sz="2400" b="1">
                <a:solidFill>
                  <a:srgbClr val="000000"/>
                </a:solidFill>
                <a:latin typeface="Arimo Bold"/>
                <a:ea typeface="Arimo Bold"/>
                <a:cs typeface="Arimo Bold"/>
                <a:sym typeface="Arimo Bold"/>
              </a:rPr>
              <a:t>PRESIDENT &amp; CEO</a:t>
            </a:r>
          </a:p>
          <a:p>
            <a:pPr algn="ctr">
              <a:lnSpc>
                <a:spcPts val="2879"/>
              </a:lnSpc>
            </a:pPr>
            <a:r>
              <a:rPr lang="en-US" sz="2400" b="1">
                <a:solidFill>
                  <a:srgbClr val="000000"/>
                </a:solidFill>
                <a:latin typeface="Arimo Bold"/>
                <a:ea typeface="Arimo Bold"/>
                <a:cs typeface="Arimo Bold"/>
                <a:sym typeface="Arimo Bold"/>
              </a:rPr>
              <a:t>MUSKEGON LAKESHORE CHAMBER</a:t>
            </a:r>
          </a:p>
          <a:p>
            <a:pPr algn="ctr">
              <a:lnSpc>
                <a:spcPts val="2879"/>
              </a:lnSpc>
            </a:pPr>
            <a:r>
              <a:rPr lang="en-US" sz="2400" b="1" u="sng">
                <a:solidFill>
                  <a:srgbClr val="467886"/>
                </a:solidFill>
                <a:latin typeface="Arimo Bold"/>
                <a:ea typeface="Arimo Bold"/>
                <a:cs typeface="Arimo Bold"/>
                <a:sym typeface="Arimo Bold"/>
                <a:hlinkClick r:id="rId8" tooltip="mailto:RGORMAN@MUSKEGON.ORG"/>
              </a:rPr>
              <a:t>RGORMAN@MUSKEGON.ORG</a:t>
            </a:r>
          </a:p>
          <a:p>
            <a:pPr algn="ctr">
              <a:lnSpc>
                <a:spcPts val="2879"/>
              </a:lnSpc>
            </a:pPr>
            <a:endParaRPr lang="en-US" sz="2400" b="1" u="sng">
              <a:solidFill>
                <a:srgbClr val="467886"/>
              </a:solidFill>
              <a:latin typeface="Arimo Bold"/>
              <a:ea typeface="Arimo Bold"/>
              <a:cs typeface="Arimo Bold"/>
              <a:sym typeface="Arimo Bold"/>
              <a:hlinkClick r:id="rId8" tooltip="mailto:RGORMAN@MUSKEGON.ORG"/>
            </a:endParaRPr>
          </a:p>
          <a:p>
            <a:pPr algn="ctr">
              <a:lnSpc>
                <a:spcPts val="2879"/>
              </a:lnSpc>
            </a:pPr>
            <a:endParaRPr lang="en-US" sz="2400" b="1" u="sng">
              <a:solidFill>
                <a:srgbClr val="467886"/>
              </a:solidFill>
              <a:latin typeface="Arimo Bold"/>
              <a:ea typeface="Arimo Bold"/>
              <a:cs typeface="Arimo Bold"/>
              <a:sym typeface="Arimo Bold"/>
              <a:hlinkClick r:id="rId8" tooltip="mailto:RGORMAN@MUSKEGON.ORG"/>
            </a:endParaRPr>
          </a:p>
        </p:txBody>
      </p:sp>
      <p:sp>
        <p:nvSpPr>
          <p:cNvPr id="9" name="TextBox 9"/>
          <p:cNvSpPr txBox="1"/>
          <p:nvPr/>
        </p:nvSpPr>
        <p:spPr>
          <a:xfrm>
            <a:off x="224175" y="7721193"/>
            <a:ext cx="5795625" cy="2272575"/>
          </a:xfrm>
          <a:prstGeom prst="rect">
            <a:avLst/>
          </a:prstGeom>
        </p:spPr>
        <p:txBody>
          <a:bodyPr lIns="0" tIns="0" rIns="0" bIns="0" rtlCol="0" anchor="t">
            <a:spAutoFit/>
          </a:bodyPr>
          <a:lstStyle/>
          <a:p>
            <a:pPr algn="ctr">
              <a:lnSpc>
                <a:spcPts val="2879"/>
              </a:lnSpc>
            </a:pPr>
            <a:r>
              <a:rPr lang="en-US" sz="2400" b="1">
                <a:solidFill>
                  <a:srgbClr val="000000"/>
                </a:solidFill>
                <a:latin typeface="Arimo Bold"/>
                <a:ea typeface="Arimo Bold"/>
                <a:cs typeface="Arimo Bold"/>
                <a:sym typeface="Arimo Bold"/>
              </a:rPr>
              <a:t>MARK ALLEN</a:t>
            </a:r>
          </a:p>
          <a:p>
            <a:pPr algn="ctr">
              <a:lnSpc>
                <a:spcPts val="2879"/>
              </a:lnSpc>
            </a:pPr>
            <a:r>
              <a:rPr lang="en-US" sz="2400" b="1">
                <a:solidFill>
                  <a:srgbClr val="000000"/>
                </a:solidFill>
                <a:latin typeface="Arimo Bold"/>
                <a:ea typeface="Arimo Bold"/>
                <a:cs typeface="Arimo Bold"/>
                <a:sym typeface="Arimo Bold"/>
              </a:rPr>
              <a:t>PRESIDENT</a:t>
            </a:r>
          </a:p>
          <a:p>
            <a:pPr algn="ctr">
              <a:lnSpc>
                <a:spcPts val="2879"/>
              </a:lnSpc>
            </a:pPr>
            <a:r>
              <a:rPr lang="en-US" sz="2400" b="1">
                <a:solidFill>
                  <a:srgbClr val="000000"/>
                </a:solidFill>
                <a:latin typeface="Arimo Bold"/>
                <a:ea typeface="Arimo Bold"/>
                <a:cs typeface="Arimo Bold"/>
                <a:sym typeface="Arimo Bold"/>
              </a:rPr>
              <a:t>GRAND HAVEN, SPRING LAKE, FERRYSBURG CHAMBER OF COMMERCE</a:t>
            </a:r>
          </a:p>
          <a:p>
            <a:pPr algn="ctr">
              <a:lnSpc>
                <a:spcPts val="2879"/>
              </a:lnSpc>
            </a:pPr>
            <a:r>
              <a:rPr lang="en-US" sz="2400" b="1" u="sng">
                <a:solidFill>
                  <a:srgbClr val="467886"/>
                </a:solidFill>
                <a:latin typeface="Arimo Bold"/>
                <a:ea typeface="Arimo Bold"/>
                <a:cs typeface="Arimo Bold"/>
                <a:sym typeface="Arimo Bold"/>
                <a:hlinkClick r:id="rId9" tooltip="mailto:MALLEN@GRANDHAVENCHAMBER.ORG"/>
              </a:rPr>
              <a:t>MALLEN@GRANDHAVENCHAMBER.ORG</a:t>
            </a:r>
          </a:p>
          <a:p>
            <a:pPr algn="ctr">
              <a:lnSpc>
                <a:spcPts val="2879"/>
              </a:lnSpc>
            </a:pPr>
            <a:endParaRPr lang="en-US" sz="2400" b="1" u="sng">
              <a:solidFill>
                <a:srgbClr val="467886"/>
              </a:solidFill>
              <a:latin typeface="Arimo Bold"/>
              <a:ea typeface="Arimo Bold"/>
              <a:cs typeface="Arimo Bold"/>
              <a:sym typeface="Arimo Bold"/>
              <a:hlinkClick r:id="rId9" tooltip="mailto:MALLEN@GRANDHAVENCHAMBER.ORG"/>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AC328F2F95694AA2BE9A6B21FD10DF" ma:contentTypeVersion="18" ma:contentTypeDescription="Create a new document." ma:contentTypeScope="" ma:versionID="a12561936dd4a7cd22995aa527615cdf">
  <xsd:schema xmlns:xsd="http://www.w3.org/2001/XMLSchema" xmlns:xs="http://www.w3.org/2001/XMLSchema" xmlns:p="http://schemas.microsoft.com/office/2006/metadata/properties" xmlns:ns2="dd997aef-9376-4ac4-829a-2bb0b27f1d0e" xmlns:ns3="e4b13e6a-4ed6-4b3c-8a77-2ccc2f993284" targetNamespace="http://schemas.microsoft.com/office/2006/metadata/properties" ma:root="true" ma:fieldsID="59027aded2c2c1f2ae3ec0a6798ef19b" ns2:_="" ns3:_="">
    <xsd:import namespace="dd997aef-9376-4ac4-829a-2bb0b27f1d0e"/>
    <xsd:import namespace="e4b13e6a-4ed6-4b3c-8a77-2ccc2f99328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997aef-9376-4ac4-829a-2bb0b27f1d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d29a769-27a3-4679-9547-6ea9dfa9563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b13e6a-4ed6-4b3c-8a77-2ccc2f99328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1ef4e67-3b1c-4526-b77e-ed64479e9976}" ma:internalName="TaxCatchAll" ma:showField="CatchAllData" ma:web="e4b13e6a-4ed6-4b3c-8a77-2ccc2f9932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d997aef-9376-4ac4-829a-2bb0b27f1d0e">
      <Terms xmlns="http://schemas.microsoft.com/office/infopath/2007/PartnerControls"/>
    </lcf76f155ced4ddcb4097134ff3c332f>
    <TaxCatchAll xmlns="e4b13e6a-4ed6-4b3c-8a77-2ccc2f993284" xsi:nil="true"/>
  </documentManagement>
</p:properties>
</file>

<file path=customXml/itemProps1.xml><?xml version="1.0" encoding="utf-8"?>
<ds:datastoreItem xmlns:ds="http://schemas.openxmlformats.org/officeDocument/2006/customXml" ds:itemID="{84D8ACD6-7571-475D-97A2-015872435DA9}"/>
</file>

<file path=customXml/itemProps2.xml><?xml version="1.0" encoding="utf-8"?>
<ds:datastoreItem xmlns:ds="http://schemas.openxmlformats.org/officeDocument/2006/customXml" ds:itemID="{83403A1C-5270-4118-BC46-6D36AEFA6B39}"/>
</file>

<file path=customXml/itemProps3.xml><?xml version="1.0" encoding="utf-8"?>
<ds:datastoreItem xmlns:ds="http://schemas.openxmlformats.org/officeDocument/2006/customXml" ds:itemID="{0453B8B2-5687-4818-92E6-777D743F0482}"/>
</file>

<file path=docProps/app.xml><?xml version="1.0" encoding="utf-8"?>
<Properties xmlns="http://schemas.openxmlformats.org/officeDocument/2006/extended-properties" xmlns:vt="http://schemas.openxmlformats.org/officeDocument/2006/docPropsVTypes">
  <TotalTime>1091</TotalTime>
  <Words>433</Words>
  <Application>Microsoft Macintosh PowerPoint</Application>
  <PresentationFormat>Custom</PresentationFormat>
  <Paragraphs>43</Paragraphs>
  <Slides>15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 Bold</vt:lpstr>
      <vt:lpstr>Edo</vt:lpstr>
      <vt:lpstr>DejaVu Sans Light</vt:lpstr>
      <vt:lpstr>Arial</vt:lpstr>
      <vt:lpstr>Arimo Bold</vt:lpstr>
      <vt:lpstr>DejaVu Sans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 TownHall Slides.pptx</dc:title>
  <cp:lastModifiedBy>Katherine DeGood</cp:lastModifiedBy>
  <cp:revision>1</cp:revision>
  <dcterms:created xsi:type="dcterms:W3CDTF">2006-08-16T00:00:00Z</dcterms:created>
  <dcterms:modified xsi:type="dcterms:W3CDTF">2025-02-07T15:05:25Z</dcterms:modified>
  <dc:identifier>DAGdybfSkIY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0x01010053AC328F2F95694AA2BE9A6B21FD10DF</vt:lpwstr>
  </property>
</Properties>
</file>